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Lst>
  <p:sldSz cy="13716000" cx="24377650"/>
  <p:notesSz cx="6858000" cy="9144000"/>
  <p:embeddedFontLst>
    <p:embeddedFont>
      <p:font typeface="Roboto Thin"/>
      <p:regular r:id="rId47"/>
      <p:bold r:id="rId48"/>
      <p:italic r:id="rId49"/>
      <p:boldItalic r:id="rId50"/>
    </p:embeddedFont>
    <p:embeddedFont>
      <p:font typeface="Roboto Medium"/>
      <p:regular r:id="rId51"/>
      <p:bold r:id="rId52"/>
      <p:italic r:id="rId53"/>
      <p:boldItalic r:id="rId54"/>
    </p:embeddedFont>
    <p:embeddedFont>
      <p:font typeface="Roboto"/>
      <p:regular r:id="rId55"/>
      <p:bold r:id="rId56"/>
      <p:italic r:id="rId57"/>
      <p:boldItalic r:id="rId58"/>
    </p:embeddedFont>
    <p:embeddedFont>
      <p:font typeface="Amatic SC"/>
      <p:regular r:id="rId59"/>
      <p:bold r:id="rId60"/>
    </p:embeddedFont>
    <p:embeddedFont>
      <p:font typeface="Inconsolata"/>
      <p:regular r:id="rId61"/>
      <p:bold r:id="rId62"/>
    </p:embeddedFont>
    <p:embeddedFont>
      <p:font typeface="Poppins"/>
      <p:regular r:id="rId63"/>
      <p:bold r:id="rId64"/>
      <p:italic r:id="rId65"/>
      <p:boldItalic r:id="rId66"/>
    </p:embeddedFont>
    <p:embeddedFont>
      <p:font typeface="Lato Light"/>
      <p:regular r:id="rId67"/>
      <p:bold r:id="rId68"/>
      <p:italic r:id="rId69"/>
      <p:boldItalic r:id="rId70"/>
    </p:embeddedFont>
    <p:embeddedFont>
      <p:font typeface="Poppins Medium"/>
      <p:regular r:id="rId71"/>
      <p:bold r:id="rId72"/>
      <p:italic r:id="rId73"/>
      <p:boldItalic r:id="rId74"/>
    </p:embeddedFont>
    <p:embeddedFont>
      <p:font typeface="Roboto Light"/>
      <p:regular r:id="rId75"/>
      <p:bold r:id="rId76"/>
      <p:italic r:id="rId77"/>
      <p:boldItalic r:id="rId78"/>
    </p:embeddedFont>
    <p:embeddedFont>
      <p:font typeface="Helvetica Neue"/>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807B8F7-2529-40DD-9C4E-41914E8CE6F4}">
  <a:tblStyle styleId="{1807B8F7-2529-40DD-9C4E-41914E8CE6F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HelveticaNeue-bold.fntdata"/><Relationship Id="rId82" Type="http://schemas.openxmlformats.org/officeDocument/2006/relationships/font" Target="fonts/HelveticaNeue-boldItalic.fntdata"/><Relationship Id="rId81" Type="http://schemas.openxmlformats.org/officeDocument/2006/relationships/font" Target="fonts/HelveticaNeue-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Thin-bold.fntdata"/><Relationship Id="rId47" Type="http://schemas.openxmlformats.org/officeDocument/2006/relationships/font" Target="fonts/RobotoThin-regular.fntdata"/><Relationship Id="rId49" Type="http://schemas.openxmlformats.org/officeDocument/2006/relationships/font" Target="fonts/RobotoThin-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PoppinsMedium-italic.fntdata"/><Relationship Id="rId72" Type="http://schemas.openxmlformats.org/officeDocument/2006/relationships/font" Target="fonts/PoppinsMedium-bold.fntdata"/><Relationship Id="rId31" Type="http://schemas.openxmlformats.org/officeDocument/2006/relationships/slide" Target="slides/slide23.xml"/><Relationship Id="rId75" Type="http://schemas.openxmlformats.org/officeDocument/2006/relationships/font" Target="fonts/RobotoLight-regular.fntdata"/><Relationship Id="rId30" Type="http://schemas.openxmlformats.org/officeDocument/2006/relationships/slide" Target="slides/slide22.xml"/><Relationship Id="rId74" Type="http://schemas.openxmlformats.org/officeDocument/2006/relationships/font" Target="fonts/PoppinsMedium-boldItalic.fntdata"/><Relationship Id="rId33" Type="http://schemas.openxmlformats.org/officeDocument/2006/relationships/slide" Target="slides/slide25.xml"/><Relationship Id="rId77" Type="http://schemas.openxmlformats.org/officeDocument/2006/relationships/font" Target="fonts/RobotoLight-italic.fntdata"/><Relationship Id="rId32" Type="http://schemas.openxmlformats.org/officeDocument/2006/relationships/slide" Target="slides/slide24.xml"/><Relationship Id="rId76" Type="http://schemas.openxmlformats.org/officeDocument/2006/relationships/font" Target="fonts/RobotoLight-bold.fntdata"/><Relationship Id="rId35" Type="http://schemas.openxmlformats.org/officeDocument/2006/relationships/slide" Target="slides/slide27.xml"/><Relationship Id="rId79" Type="http://schemas.openxmlformats.org/officeDocument/2006/relationships/font" Target="fonts/HelveticaNeue-regular.fntdata"/><Relationship Id="rId34" Type="http://schemas.openxmlformats.org/officeDocument/2006/relationships/slide" Target="slides/slide26.xml"/><Relationship Id="rId78" Type="http://schemas.openxmlformats.org/officeDocument/2006/relationships/font" Target="fonts/RobotoLight-boldItalic.fntdata"/><Relationship Id="rId71" Type="http://schemas.openxmlformats.org/officeDocument/2006/relationships/font" Target="fonts/PoppinsMedium-regular.fntdata"/><Relationship Id="rId70" Type="http://schemas.openxmlformats.org/officeDocument/2006/relationships/font" Target="fonts/LatoLight-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Inconsolata-bold.fntdata"/><Relationship Id="rId61" Type="http://schemas.openxmlformats.org/officeDocument/2006/relationships/font" Target="fonts/Inconsolata-regular.fntdata"/><Relationship Id="rId20" Type="http://schemas.openxmlformats.org/officeDocument/2006/relationships/slide" Target="slides/slide12.xml"/><Relationship Id="rId64" Type="http://schemas.openxmlformats.org/officeDocument/2006/relationships/font" Target="fonts/Poppins-bold.fntdata"/><Relationship Id="rId63" Type="http://schemas.openxmlformats.org/officeDocument/2006/relationships/font" Target="fonts/Poppins-regular.fntdata"/><Relationship Id="rId22" Type="http://schemas.openxmlformats.org/officeDocument/2006/relationships/slide" Target="slides/slide14.xml"/><Relationship Id="rId66" Type="http://schemas.openxmlformats.org/officeDocument/2006/relationships/font" Target="fonts/Poppins-boldItalic.fntdata"/><Relationship Id="rId21" Type="http://schemas.openxmlformats.org/officeDocument/2006/relationships/slide" Target="slides/slide13.xml"/><Relationship Id="rId65" Type="http://schemas.openxmlformats.org/officeDocument/2006/relationships/font" Target="fonts/Poppins-italic.fntdata"/><Relationship Id="rId24" Type="http://schemas.openxmlformats.org/officeDocument/2006/relationships/slide" Target="slides/slide16.xml"/><Relationship Id="rId68" Type="http://schemas.openxmlformats.org/officeDocument/2006/relationships/font" Target="fonts/LatoLight-bold.fntdata"/><Relationship Id="rId23" Type="http://schemas.openxmlformats.org/officeDocument/2006/relationships/slide" Target="slides/slide15.xml"/><Relationship Id="rId67" Type="http://schemas.openxmlformats.org/officeDocument/2006/relationships/font" Target="fonts/LatoLight-regular.fntdata"/><Relationship Id="rId60" Type="http://schemas.openxmlformats.org/officeDocument/2006/relationships/font" Target="fonts/AmaticSC-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LatoLight-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Medium-regular.fntdata"/><Relationship Id="rId50" Type="http://schemas.openxmlformats.org/officeDocument/2006/relationships/font" Target="fonts/RobotoThin-boldItalic.fntdata"/><Relationship Id="rId53" Type="http://schemas.openxmlformats.org/officeDocument/2006/relationships/font" Target="fonts/RobotoMedium-italic.fntdata"/><Relationship Id="rId52" Type="http://schemas.openxmlformats.org/officeDocument/2006/relationships/font" Target="fonts/RobotoMedium-bold.fntdata"/><Relationship Id="rId11" Type="http://schemas.openxmlformats.org/officeDocument/2006/relationships/slide" Target="slides/slide3.xml"/><Relationship Id="rId55" Type="http://schemas.openxmlformats.org/officeDocument/2006/relationships/font" Target="fonts/Roboto-regular.fntdata"/><Relationship Id="rId10" Type="http://schemas.openxmlformats.org/officeDocument/2006/relationships/slide" Target="slides/slide2.xml"/><Relationship Id="rId54" Type="http://schemas.openxmlformats.org/officeDocument/2006/relationships/font" Target="fonts/RobotoMedium-boldItalic.fntdata"/><Relationship Id="rId13" Type="http://schemas.openxmlformats.org/officeDocument/2006/relationships/slide" Target="slides/slide5.xml"/><Relationship Id="rId57" Type="http://schemas.openxmlformats.org/officeDocument/2006/relationships/font" Target="fonts/Roboto-italic.fntdata"/><Relationship Id="rId12" Type="http://schemas.openxmlformats.org/officeDocument/2006/relationships/slide" Target="slides/slide4.xml"/><Relationship Id="rId56" Type="http://schemas.openxmlformats.org/officeDocument/2006/relationships/font" Target="fonts/Roboto-bold.fntdata"/><Relationship Id="rId15" Type="http://schemas.openxmlformats.org/officeDocument/2006/relationships/slide" Target="slides/slide7.xml"/><Relationship Id="rId59" Type="http://schemas.openxmlformats.org/officeDocument/2006/relationships/font" Target="fonts/AmaticSC-regular.fntdata"/><Relationship Id="rId14" Type="http://schemas.openxmlformats.org/officeDocument/2006/relationships/slide" Target="slides/slide6.xml"/><Relationship Id="rId58" Type="http://schemas.openxmlformats.org/officeDocument/2006/relationships/font" Target="fonts/Roboto-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0" name="Google Shape;1410;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7" name="Google Shape;1457;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0" name="Google Shape;1480;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2" name="Google Shape;1322;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4" name="Google Shape;1514;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6" name="Google Shape;1546;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240cf9a265f_1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240cf9a265f_1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5" name="Google Shape;1555;g240cf9a265f_1_4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240cf9a265f_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240cf9a265f_6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3" name="Google Shape;1593;g240cf9a265f_6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240cf9a265f_6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240cf9a265f_6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1" name="Google Shape;1601;g240cf9a265f_6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edacafa26d_0_8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edacafa26d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edacafa26d_0_9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edacafa26d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240cf9a265f_7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240cf9a265f_7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7" name="Google Shape;1647;g240cf9a265f_7_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0" name="Google Shape;1380;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4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7.png"/><Relationship Id="rId4" Type="http://schemas.openxmlformats.org/officeDocument/2006/relationships/image" Target="../media/image9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3.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3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4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4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0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4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2.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4.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1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17.png"/><Relationship Id="rId6" Type="http://schemas.openxmlformats.org/officeDocument/2006/relationships/image" Target="../media/image1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46.png"/><Relationship Id="rId4" Type="http://schemas.openxmlformats.org/officeDocument/2006/relationships/image" Target="../media/image111.png"/><Relationship Id="rId5" Type="http://schemas.openxmlformats.org/officeDocument/2006/relationships/image" Target="../media/image116.png"/><Relationship Id="rId6" Type="http://schemas.openxmlformats.org/officeDocument/2006/relationships/image" Target="../media/image123.png"/><Relationship Id="rId7" Type="http://schemas.openxmlformats.org/officeDocument/2006/relationships/image" Target="../media/image122.png"/><Relationship Id="rId8" Type="http://schemas.openxmlformats.org/officeDocument/2006/relationships/image" Target="../media/image1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18.png"/><Relationship Id="rId4" Type="http://schemas.openxmlformats.org/officeDocument/2006/relationships/image" Target="../media/image121.png"/><Relationship Id="rId5" Type="http://schemas.openxmlformats.org/officeDocument/2006/relationships/image" Target="../media/image1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8.xml"/><Relationship Id="rId3" Type="http://schemas.openxmlformats.org/officeDocument/2006/relationships/image" Target="../media/image1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26.png"/><Relationship Id="rId4" Type="http://schemas.openxmlformats.org/officeDocument/2006/relationships/image" Target="../media/image134.png"/><Relationship Id="rId5" Type="http://schemas.openxmlformats.org/officeDocument/2006/relationships/image" Target="../media/image125.png"/><Relationship Id="rId6" Type="http://schemas.openxmlformats.org/officeDocument/2006/relationships/image" Target="../media/image129.png"/><Relationship Id="rId7" Type="http://schemas.openxmlformats.org/officeDocument/2006/relationships/image" Target="../media/image132.png"/><Relationship Id="rId8" Type="http://schemas.openxmlformats.org/officeDocument/2006/relationships/image" Target="../media/image1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5.xml"/><Relationship Id="rId3" Type="http://schemas.openxmlformats.org/officeDocument/2006/relationships/image" Target="../media/image1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4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39.png"/><Relationship Id="rId4" Type="http://schemas.openxmlformats.org/officeDocument/2006/relationships/image" Target="../media/image1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42.png"/><Relationship Id="rId4" Type="http://schemas.openxmlformats.org/officeDocument/2006/relationships/image" Target="../media/image141.png"/><Relationship Id="rId5" Type="http://schemas.openxmlformats.org/officeDocument/2006/relationships/image" Target="../media/image1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37.png"/><Relationship Id="rId4" Type="http://schemas.openxmlformats.org/officeDocument/2006/relationships/image" Target="../media/image1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7.xml"/><Relationship Id="rId3" Type="http://schemas.openxmlformats.org/officeDocument/2006/relationships/image" Target="../media/image1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1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3"/>
          <p:cNvSpPr txBox="1"/>
          <p:nvPr>
            <p:ph type="title"/>
          </p:nvPr>
        </p:nvSpPr>
        <p:spPr>
          <a:xfrm>
            <a:off x="731377" y="3858442"/>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Defensive Security Project</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by: Andrew Johnson, Cade Simcox, Stephanie Ortega, Sean Hurley, Vincent Kruis, James Nguyen</a:t>
            </a:r>
            <a:endParaRPr b="1">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8" name="Google Shape;1318;p8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pic>
        <p:nvPicPr>
          <p:cNvPr id="1395" name="Google Shape;1395;p9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96" name="Google Shape;1396;p9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97" name="Google Shape;1397;p92"/>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98" name="Google Shape;1398;p92"/>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Reports—Windows</a:t>
            </a:r>
            <a:endParaRPr/>
          </a:p>
        </p:txBody>
      </p:sp>
      <p:sp>
        <p:nvSpPr>
          <p:cNvPr id="1404" name="Google Shape;1404;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5" name="Google Shape;1405;p9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06" name="Google Shape;1406;p93"/>
          <p:cNvGraphicFramePr/>
          <p:nvPr/>
        </p:nvGraphicFramePr>
        <p:xfrm>
          <a:off x="1191013" y="5097125"/>
          <a:ext cx="3000000" cy="3000000"/>
        </p:xfrm>
        <a:graphic>
          <a:graphicData uri="http://schemas.openxmlformats.org/drawingml/2006/table">
            <a:tbl>
              <a:tblPr>
                <a:noFill/>
                <a:tableStyleId>{1807B8F7-2529-40DD-9C4E-41914E8CE6F4}</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Signature and ID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Shows the ID number of a given signature</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Severity</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Gives an idea of the severity outlook</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Status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Shows the success and failure status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User Count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Shows count of users and their logins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413" name="Google Shape;1413;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4" name="Google Shape;1414;p9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15" name="Google Shape;1415;p94"/>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94"/>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94"/>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9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19" name="Google Shape;1419;p94"/>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20" name="Google Shape;1420;p94"/>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21" name="Google Shape;1421;p94"/>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22" name="Google Shape;1422;p94"/>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1423" name="Google Shape;1423;p94"/>
          <p:cNvPicPr preferRelativeResize="0"/>
          <p:nvPr/>
        </p:nvPicPr>
        <p:blipFill>
          <a:blip r:embed="rId3">
            <a:alphaModFix/>
          </a:blip>
          <a:stretch>
            <a:fillRect/>
          </a:stretch>
        </p:blipFill>
        <p:spPr>
          <a:xfrm>
            <a:off x="12435125" y="2458175"/>
            <a:ext cx="11882901" cy="4913450"/>
          </a:xfrm>
          <a:prstGeom prst="rect">
            <a:avLst/>
          </a:prstGeom>
          <a:noFill/>
          <a:ln>
            <a:noFill/>
          </a:ln>
        </p:spPr>
      </p:pic>
      <p:pic>
        <p:nvPicPr>
          <p:cNvPr id="1424" name="Google Shape;1424;p94"/>
          <p:cNvPicPr preferRelativeResize="0"/>
          <p:nvPr/>
        </p:nvPicPr>
        <p:blipFill>
          <a:blip r:embed="rId4">
            <a:alphaModFix/>
          </a:blip>
          <a:stretch>
            <a:fillRect/>
          </a:stretch>
        </p:blipFill>
        <p:spPr>
          <a:xfrm>
            <a:off x="736825" y="2495550"/>
            <a:ext cx="11882901" cy="4947962"/>
          </a:xfrm>
          <a:prstGeom prst="rect">
            <a:avLst/>
          </a:prstGeom>
          <a:noFill/>
          <a:ln>
            <a:noFill/>
          </a:ln>
        </p:spPr>
      </p:pic>
      <p:pic>
        <p:nvPicPr>
          <p:cNvPr id="1425" name="Google Shape;1425;p94"/>
          <p:cNvPicPr preferRelativeResize="0"/>
          <p:nvPr/>
        </p:nvPicPr>
        <p:blipFill>
          <a:blip r:embed="rId5">
            <a:alphaModFix/>
          </a:blip>
          <a:stretch>
            <a:fillRect/>
          </a:stretch>
        </p:blipFill>
        <p:spPr>
          <a:xfrm>
            <a:off x="736825" y="7437125"/>
            <a:ext cx="12142130" cy="5782075"/>
          </a:xfrm>
          <a:prstGeom prst="rect">
            <a:avLst/>
          </a:prstGeom>
          <a:noFill/>
          <a:ln>
            <a:noFill/>
          </a:ln>
        </p:spPr>
      </p:pic>
      <p:pic>
        <p:nvPicPr>
          <p:cNvPr id="1426" name="Google Shape;1426;p94"/>
          <p:cNvPicPr preferRelativeResize="0"/>
          <p:nvPr/>
        </p:nvPicPr>
        <p:blipFill>
          <a:blip r:embed="rId6">
            <a:alphaModFix/>
          </a:blip>
          <a:stretch>
            <a:fillRect/>
          </a:stretch>
        </p:blipFill>
        <p:spPr>
          <a:xfrm>
            <a:off x="12604775" y="7437125"/>
            <a:ext cx="11612749" cy="60304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32" name="Google Shape;1432;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3" name="Google Shape;1433;p9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34" name="Google Shape;1434;p95"/>
          <p:cNvGraphicFramePr/>
          <p:nvPr/>
        </p:nvGraphicFramePr>
        <p:xfrm>
          <a:off x="1296213" y="3863700"/>
          <a:ext cx="3000000" cy="3000000"/>
        </p:xfrm>
        <a:graphic>
          <a:graphicData uri="http://schemas.openxmlformats.org/drawingml/2006/table">
            <a:tbl>
              <a:tblPr>
                <a:noFill/>
                <a:tableStyleId>{1807B8F7-2529-40DD-9C4E-41914E8CE6F4}</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Suspicious Activity</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Looks at the number of failed status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7-8 per hour</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15 per hour</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35" name="Google Shape;1435;p95"/>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Based on the column chart normal hourly </a:t>
            </a:r>
            <a:r>
              <a:rPr lang="en-US" sz="4200"/>
              <a:t>activity</a:t>
            </a:r>
            <a:r>
              <a:rPr lang="en-US" sz="4200"/>
              <a:t> is 5 failure status plus or minus around 2-3.  Therefore, A high baseline would be 8. Doubling the high base line gave me the threshold of 15 per hour.</a:t>
            </a:r>
            <a:endParaRPr sz="4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41" name="Google Shape;1441;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2" name="Google Shape;1442;p9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43" name="Google Shape;1443;p96"/>
          <p:cNvGraphicFramePr/>
          <p:nvPr/>
        </p:nvGraphicFramePr>
        <p:xfrm>
          <a:off x="1296213" y="3863700"/>
          <a:ext cx="3000000" cy="3000000"/>
        </p:xfrm>
        <a:graphic>
          <a:graphicData uri="http://schemas.openxmlformats.org/drawingml/2006/table">
            <a:tbl>
              <a:tblPr>
                <a:noFill/>
                <a:tableStyleId>{1807B8F7-2529-40DD-9C4E-41914E8CE6F4}</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Successful Login</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Counts the hourly number of successfully logins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around 15 per hour</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40 per hour</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44" name="Google Shape;1444;p96"/>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The majority of successful logins per hour was around 15 which was what I determined was a baseline.  The highest number of successful logins was 21 which I doubled and rounded down to get a threshold of 40 per hour.</a:t>
            </a:r>
            <a:endParaRPr sz="4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50" name="Google Shape;1450;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1" name="Google Shape;1451;p9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52" name="Google Shape;1452;p97"/>
          <p:cNvGraphicFramePr/>
          <p:nvPr/>
        </p:nvGraphicFramePr>
        <p:xfrm>
          <a:off x="1296213" y="3863700"/>
          <a:ext cx="3000000" cy="3000000"/>
        </p:xfrm>
        <a:graphic>
          <a:graphicData uri="http://schemas.openxmlformats.org/drawingml/2006/table">
            <a:tbl>
              <a:tblPr>
                <a:noFill/>
                <a:tableStyleId>{1807B8F7-2529-40DD-9C4E-41914E8CE6F4}</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Signature ID 4726</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An event that pertains to a user account being deleted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[11]</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[17]</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53" name="Google Shape;1453;p97"/>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[Account deletion happened between 7-22 times and with most of them happening around 9-11 times. The highest being 22, so we set our alerts at 11 and 17.]</a:t>
            </a:r>
            <a:endParaRPr sz="4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t>
            </a:r>
            <a:r>
              <a:rPr lang="en-US"/>
              <a:t>—Windows</a:t>
            </a:r>
            <a:endParaRPr/>
          </a:p>
        </p:txBody>
      </p:sp>
      <p:sp>
        <p:nvSpPr>
          <p:cNvPr id="1460" name="Google Shape;1460;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1" name="Google Shape;1461;p9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62" name="Google Shape;1462;p98"/>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98"/>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98"/>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98"/>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98"/>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67" name="Google Shape;1467;p98"/>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a:t>
            </a:r>
            <a:r>
              <a:rPr lang="en-US" sz="4000"/>
              <a:t>mage here</a:t>
            </a:r>
            <a:endParaRPr sz="4000"/>
          </a:p>
        </p:txBody>
      </p:sp>
      <p:sp>
        <p:nvSpPr>
          <p:cNvPr id="1468" name="Google Shape;1468;p98"/>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69" name="Google Shape;1469;p98"/>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70" name="Google Shape;1470;p98"/>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471" name="Google Shape;1471;p98"/>
          <p:cNvPicPr preferRelativeResize="0"/>
          <p:nvPr/>
        </p:nvPicPr>
        <p:blipFill>
          <a:blip r:embed="rId3">
            <a:alphaModFix/>
          </a:blip>
          <a:stretch>
            <a:fillRect/>
          </a:stretch>
        </p:blipFill>
        <p:spPr>
          <a:xfrm>
            <a:off x="1520825" y="1745963"/>
            <a:ext cx="22125450" cy="6236112"/>
          </a:xfrm>
          <a:prstGeom prst="rect">
            <a:avLst/>
          </a:prstGeom>
          <a:noFill/>
          <a:ln>
            <a:noFill/>
          </a:ln>
        </p:spPr>
      </p:pic>
      <p:pic>
        <p:nvPicPr>
          <p:cNvPr id="1472" name="Google Shape;1472;p98"/>
          <p:cNvPicPr preferRelativeResize="0"/>
          <p:nvPr/>
        </p:nvPicPr>
        <p:blipFill>
          <a:blip r:embed="rId4">
            <a:alphaModFix/>
          </a:blip>
          <a:stretch>
            <a:fillRect/>
          </a:stretch>
        </p:blipFill>
        <p:spPr>
          <a:xfrm>
            <a:off x="1520825" y="7982075"/>
            <a:ext cx="22125450" cy="4974275"/>
          </a:xfrm>
          <a:prstGeom prst="rect">
            <a:avLst/>
          </a:prstGeom>
          <a:noFill/>
          <a:ln>
            <a:noFill/>
          </a:ln>
        </p:spPr>
      </p:pic>
      <p:pic>
        <p:nvPicPr>
          <p:cNvPr id="1473" name="Google Shape;1473;p98"/>
          <p:cNvPicPr preferRelativeResize="0"/>
          <p:nvPr/>
        </p:nvPicPr>
        <p:blipFill>
          <a:blip r:embed="rId5">
            <a:alphaModFix/>
          </a:blip>
          <a:stretch>
            <a:fillRect/>
          </a:stretch>
        </p:blipFill>
        <p:spPr>
          <a:xfrm>
            <a:off x="9559162" y="1188675"/>
            <a:ext cx="7337868" cy="1330600"/>
          </a:xfrm>
          <a:prstGeom prst="rect">
            <a:avLst/>
          </a:prstGeom>
          <a:noFill/>
          <a:ln>
            <a:noFill/>
          </a:ln>
        </p:spPr>
      </p:pic>
      <p:pic>
        <p:nvPicPr>
          <p:cNvPr id="1474" name="Google Shape;1474;p98"/>
          <p:cNvPicPr preferRelativeResize="0"/>
          <p:nvPr/>
        </p:nvPicPr>
        <p:blipFill>
          <a:blip r:embed="rId6">
            <a:alphaModFix/>
          </a:blip>
          <a:stretch>
            <a:fillRect/>
          </a:stretch>
        </p:blipFill>
        <p:spPr>
          <a:xfrm>
            <a:off x="16398875" y="7750228"/>
            <a:ext cx="5720506" cy="800400"/>
          </a:xfrm>
          <a:prstGeom prst="rect">
            <a:avLst/>
          </a:prstGeom>
          <a:noFill/>
          <a:ln>
            <a:noFill/>
          </a:ln>
        </p:spPr>
      </p:pic>
      <p:pic>
        <p:nvPicPr>
          <p:cNvPr id="1475" name="Google Shape;1475;p98"/>
          <p:cNvPicPr preferRelativeResize="0"/>
          <p:nvPr/>
        </p:nvPicPr>
        <p:blipFill>
          <a:blip r:embed="rId7">
            <a:alphaModFix/>
          </a:blip>
          <a:stretch>
            <a:fillRect/>
          </a:stretch>
        </p:blipFill>
        <p:spPr>
          <a:xfrm>
            <a:off x="1520825" y="9176402"/>
            <a:ext cx="3418650" cy="1254245"/>
          </a:xfrm>
          <a:prstGeom prst="rect">
            <a:avLst/>
          </a:prstGeom>
          <a:noFill/>
          <a:ln>
            <a:noFill/>
          </a:ln>
        </p:spPr>
      </p:pic>
      <p:pic>
        <p:nvPicPr>
          <p:cNvPr id="1476" name="Google Shape;1476;p98"/>
          <p:cNvPicPr preferRelativeResize="0"/>
          <p:nvPr/>
        </p:nvPicPr>
        <p:blipFill>
          <a:blip r:embed="rId8">
            <a:alphaModFix/>
          </a:blip>
          <a:stretch>
            <a:fillRect/>
          </a:stretch>
        </p:blipFill>
        <p:spPr>
          <a:xfrm>
            <a:off x="17056829" y="4775338"/>
            <a:ext cx="4404600" cy="98167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9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Dashboards—Windows</a:t>
            </a:r>
            <a:endParaRPr/>
          </a:p>
        </p:txBody>
      </p:sp>
      <p:sp>
        <p:nvSpPr>
          <p:cNvPr id="1483" name="Google Shape;1483;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4" name="Google Shape;1484;p99"/>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85" name="Google Shape;1485;p99"/>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99"/>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99"/>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88" name="Google Shape;1488;p99"/>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1489" name="Google Shape;1489;p99"/>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1490" name="Google Shape;1490;p99"/>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91" name="Google Shape;1491;p99"/>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492" name="Google Shape;1492;p99"/>
          <p:cNvPicPr preferRelativeResize="0"/>
          <p:nvPr/>
        </p:nvPicPr>
        <p:blipFill>
          <a:blip r:embed="rId3">
            <a:alphaModFix/>
          </a:blip>
          <a:stretch>
            <a:fillRect/>
          </a:stretch>
        </p:blipFill>
        <p:spPr>
          <a:xfrm>
            <a:off x="1520825" y="8305800"/>
            <a:ext cx="22139876" cy="4648200"/>
          </a:xfrm>
          <a:prstGeom prst="rect">
            <a:avLst/>
          </a:prstGeom>
          <a:noFill/>
          <a:ln>
            <a:noFill/>
          </a:ln>
        </p:spPr>
      </p:pic>
      <p:pic>
        <p:nvPicPr>
          <p:cNvPr id="1493" name="Google Shape;1493;p99"/>
          <p:cNvPicPr preferRelativeResize="0"/>
          <p:nvPr/>
        </p:nvPicPr>
        <p:blipFill>
          <a:blip r:embed="rId4">
            <a:alphaModFix/>
          </a:blip>
          <a:stretch>
            <a:fillRect/>
          </a:stretch>
        </p:blipFill>
        <p:spPr>
          <a:xfrm>
            <a:off x="1520825" y="3451325"/>
            <a:ext cx="22139875" cy="4951200"/>
          </a:xfrm>
          <a:prstGeom prst="rect">
            <a:avLst/>
          </a:prstGeom>
          <a:noFill/>
          <a:ln>
            <a:noFill/>
          </a:ln>
        </p:spPr>
      </p:pic>
      <p:pic>
        <p:nvPicPr>
          <p:cNvPr id="1494" name="Google Shape;1494;p99"/>
          <p:cNvPicPr preferRelativeResize="0"/>
          <p:nvPr/>
        </p:nvPicPr>
        <p:blipFill>
          <a:blip r:embed="rId5">
            <a:alphaModFix/>
          </a:blip>
          <a:stretch>
            <a:fillRect/>
          </a:stretch>
        </p:blipFill>
        <p:spPr>
          <a:xfrm>
            <a:off x="1000875" y="2080206"/>
            <a:ext cx="4204500" cy="15798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pic>
        <p:nvPicPr>
          <p:cNvPr id="1499" name="Google Shape;1499;p100"/>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00" name="Google Shape;1500;p10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01" name="Google Shape;1501;p100"/>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02" name="Google Shape;1502;p100"/>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10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Reports—Apache</a:t>
            </a:r>
            <a:endParaRPr/>
          </a:p>
        </p:txBody>
      </p:sp>
      <p:sp>
        <p:nvSpPr>
          <p:cNvPr id="1508" name="Google Shape;1508;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09" name="Google Shape;1509;p10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10" name="Google Shape;1510;p101"/>
          <p:cNvGraphicFramePr/>
          <p:nvPr/>
        </p:nvGraphicFramePr>
        <p:xfrm>
          <a:off x="1191013" y="5097125"/>
          <a:ext cx="3000000" cy="3000000"/>
        </p:xfrm>
        <a:graphic>
          <a:graphicData uri="http://schemas.openxmlformats.org/drawingml/2006/table">
            <a:tbl>
              <a:tblPr>
                <a:noFill/>
                <a:tableStyleId>{1807B8F7-2529-40DD-9C4E-41914E8CE6F4}</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HTTP Methods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Gives insight into the different HTTP request activity against the web server.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HTTP Response Code Count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Shows any abnormal counts of HTTP responses.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Top 10 Domains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This report shows the top 10 domains that referred to the VSI website.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25" name="Google Shape;1325;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26" name="Google Shape;1326;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7" name="Google Shape;1327;p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28" name="Google Shape;1328;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Monitoring Environment </a:t>
            </a:r>
            <a:endParaRPr b="1" sz="4900"/>
          </a:p>
          <a:p>
            <a:pPr indent="0" lvl="0" marL="0" rtl="0" algn="l">
              <a:spcBef>
                <a:spcPts val="0"/>
              </a:spcBef>
              <a:spcAft>
                <a:spcPts val="0"/>
              </a:spcAft>
              <a:buNone/>
            </a:pPr>
            <a:r>
              <a:t/>
            </a:r>
            <a:endParaRPr b="1"/>
          </a:p>
        </p:txBody>
      </p:sp>
      <p:sp>
        <p:nvSpPr>
          <p:cNvPr id="1329" name="Google Shape;1329;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Attack Analysis</a:t>
            </a:r>
            <a:endParaRPr b="1" sz="4900"/>
          </a:p>
        </p:txBody>
      </p:sp>
      <p:sp>
        <p:nvSpPr>
          <p:cNvPr id="1330" name="Google Shape;1330;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10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517" name="Google Shape;1517;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18" name="Google Shape;1518;p10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519" name="Google Shape;1519;p102"/>
          <p:cNvPicPr preferRelativeResize="0"/>
          <p:nvPr/>
        </p:nvPicPr>
        <p:blipFill>
          <a:blip r:embed="rId3">
            <a:alphaModFix/>
          </a:blip>
          <a:stretch>
            <a:fillRect/>
          </a:stretch>
        </p:blipFill>
        <p:spPr>
          <a:xfrm>
            <a:off x="152400" y="2007325"/>
            <a:ext cx="6025575" cy="2138950"/>
          </a:xfrm>
          <a:prstGeom prst="rect">
            <a:avLst/>
          </a:prstGeom>
          <a:noFill/>
          <a:ln>
            <a:noFill/>
          </a:ln>
        </p:spPr>
      </p:pic>
      <p:pic>
        <p:nvPicPr>
          <p:cNvPr id="1520" name="Google Shape;1520;p102"/>
          <p:cNvPicPr preferRelativeResize="0"/>
          <p:nvPr/>
        </p:nvPicPr>
        <p:blipFill>
          <a:blip r:embed="rId4">
            <a:alphaModFix/>
          </a:blip>
          <a:stretch>
            <a:fillRect/>
          </a:stretch>
        </p:blipFill>
        <p:spPr>
          <a:xfrm>
            <a:off x="6423775" y="2186212"/>
            <a:ext cx="17602200" cy="1781175"/>
          </a:xfrm>
          <a:prstGeom prst="rect">
            <a:avLst/>
          </a:prstGeom>
          <a:noFill/>
          <a:ln>
            <a:noFill/>
          </a:ln>
        </p:spPr>
      </p:pic>
      <p:pic>
        <p:nvPicPr>
          <p:cNvPr id="1521" name="Google Shape;1521;p102"/>
          <p:cNvPicPr preferRelativeResize="0"/>
          <p:nvPr/>
        </p:nvPicPr>
        <p:blipFill>
          <a:blip r:embed="rId5">
            <a:alphaModFix/>
          </a:blip>
          <a:stretch>
            <a:fillRect/>
          </a:stretch>
        </p:blipFill>
        <p:spPr>
          <a:xfrm>
            <a:off x="113038" y="8963250"/>
            <a:ext cx="6104300" cy="1865200"/>
          </a:xfrm>
          <a:prstGeom prst="rect">
            <a:avLst/>
          </a:prstGeom>
          <a:noFill/>
          <a:ln>
            <a:noFill/>
          </a:ln>
        </p:spPr>
      </p:pic>
      <p:pic>
        <p:nvPicPr>
          <p:cNvPr id="1522" name="Google Shape;1522;p102"/>
          <p:cNvPicPr preferRelativeResize="0"/>
          <p:nvPr/>
        </p:nvPicPr>
        <p:blipFill>
          <a:blip r:embed="rId6">
            <a:alphaModFix/>
          </a:blip>
          <a:stretch>
            <a:fillRect/>
          </a:stretch>
        </p:blipFill>
        <p:spPr>
          <a:xfrm>
            <a:off x="6423775" y="8155000"/>
            <a:ext cx="17454274" cy="5064200"/>
          </a:xfrm>
          <a:prstGeom prst="rect">
            <a:avLst/>
          </a:prstGeom>
          <a:noFill/>
          <a:ln>
            <a:noFill/>
          </a:ln>
        </p:spPr>
      </p:pic>
      <p:pic>
        <p:nvPicPr>
          <p:cNvPr id="1523" name="Google Shape;1523;p102"/>
          <p:cNvPicPr preferRelativeResize="0"/>
          <p:nvPr/>
        </p:nvPicPr>
        <p:blipFill>
          <a:blip r:embed="rId7">
            <a:alphaModFix/>
          </a:blip>
          <a:stretch>
            <a:fillRect/>
          </a:stretch>
        </p:blipFill>
        <p:spPr>
          <a:xfrm>
            <a:off x="6423775" y="4237013"/>
            <a:ext cx="12795471" cy="3648350"/>
          </a:xfrm>
          <a:prstGeom prst="rect">
            <a:avLst/>
          </a:prstGeom>
          <a:noFill/>
          <a:ln>
            <a:noFill/>
          </a:ln>
        </p:spPr>
      </p:pic>
      <p:pic>
        <p:nvPicPr>
          <p:cNvPr id="1524" name="Google Shape;1524;p102"/>
          <p:cNvPicPr preferRelativeResize="0"/>
          <p:nvPr/>
        </p:nvPicPr>
        <p:blipFill>
          <a:blip r:embed="rId8">
            <a:alphaModFix/>
          </a:blip>
          <a:stretch>
            <a:fillRect/>
          </a:stretch>
        </p:blipFill>
        <p:spPr>
          <a:xfrm>
            <a:off x="152400" y="5335250"/>
            <a:ext cx="6104275" cy="162230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10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30" name="Google Shape;1530;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1" name="Google Shape;1531;p10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32" name="Google Shape;1532;p103"/>
          <p:cNvGraphicFramePr/>
          <p:nvPr/>
        </p:nvGraphicFramePr>
        <p:xfrm>
          <a:off x="1296213" y="3863700"/>
          <a:ext cx="3000000" cy="3000000"/>
        </p:xfrm>
        <a:graphic>
          <a:graphicData uri="http://schemas.openxmlformats.org/drawingml/2006/table">
            <a:tbl>
              <a:tblPr>
                <a:noFill/>
                <a:tableStyleId>{1807B8F7-2529-40DD-9C4E-41914E8CE6F4}</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Clr>
                          <a:schemeClr val="dk1"/>
                        </a:buClr>
                        <a:buSzPts val="1100"/>
                        <a:buFont typeface="Arial"/>
                        <a:buNone/>
                      </a:pPr>
                      <a:r>
                        <a:rPr lang="en-US" sz="4400">
                          <a:solidFill>
                            <a:schemeClr val="dk1"/>
                          </a:solidFill>
                          <a:latin typeface="Roboto"/>
                          <a:ea typeface="Roboto"/>
                          <a:cs typeface="Roboto"/>
                          <a:sym typeface="Roboto"/>
                        </a:rPr>
                        <a:t>HTTP POST Count</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Counts the number of HTTP POST requests.</a:t>
                      </a:r>
                      <a:endParaRPr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4400">
                          <a:latin typeface="Roboto"/>
                          <a:ea typeface="Roboto"/>
                          <a:cs typeface="Roboto"/>
                          <a:sym typeface="Roboto"/>
                        </a:rPr>
                        <a:t>0-8 per hour</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&lt;10 per hour</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33" name="Google Shape;1533;p103"/>
          <p:cNvSpPr txBox="1"/>
          <p:nvPr/>
        </p:nvSpPr>
        <p:spPr>
          <a:xfrm>
            <a:off x="2796500" y="8626975"/>
            <a:ext cx="16564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After analyzing the linear timeline on apache_logs.txt, it was determined that there was a normal range of anywhere between 0 and 8 events in a given hour, by setting the threshold to 10 we can assume that anything at or above would be considered irregular activity.</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10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39" name="Google Shape;1539;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0" name="Google Shape;1540;p10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41" name="Google Shape;1541;p104"/>
          <p:cNvGraphicFramePr/>
          <p:nvPr/>
        </p:nvGraphicFramePr>
        <p:xfrm>
          <a:off x="1296213" y="3863700"/>
          <a:ext cx="3000000" cy="3000000"/>
        </p:xfrm>
        <a:graphic>
          <a:graphicData uri="http://schemas.openxmlformats.org/drawingml/2006/table">
            <a:tbl>
              <a:tblPr>
                <a:noFill/>
                <a:tableStyleId>{1807B8F7-2529-40DD-9C4E-41914E8CE6F4}</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Hourly Activity Outside US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Counts hourly activity from a country other than the United States.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60-120 per hour</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&lt;150 per hour</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42" name="Google Shape;1542;p104"/>
          <p:cNvSpPr txBox="1"/>
          <p:nvPr/>
        </p:nvSpPr>
        <p:spPr>
          <a:xfrm>
            <a:off x="2796500" y="8626975"/>
            <a:ext cx="16564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After analyzing the linear timeline on apache_logs.txt, it was determined that the average activity per hour was anywhere from 60-120. Allowing for a slight variance in activity, the alert threshold was established at 150 to trigger any abnormal activity above that value.</a:t>
            </a:r>
            <a:endParaRPr sz="4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10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49" name="Google Shape;1549;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50" name="Google Shape;1550;p10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551" name="Google Shape;1551;p105"/>
          <p:cNvPicPr preferRelativeResize="0"/>
          <p:nvPr/>
        </p:nvPicPr>
        <p:blipFill>
          <a:blip r:embed="rId3">
            <a:alphaModFix/>
          </a:blip>
          <a:stretch>
            <a:fillRect/>
          </a:stretch>
        </p:blipFill>
        <p:spPr>
          <a:xfrm>
            <a:off x="153375" y="2093875"/>
            <a:ext cx="24070898" cy="101783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10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 (continued)</a:t>
            </a:r>
            <a:endParaRPr/>
          </a:p>
        </p:txBody>
      </p:sp>
      <p:sp>
        <p:nvSpPr>
          <p:cNvPr id="1558" name="Google Shape;1558;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59" name="Google Shape;1559;p10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560" name="Google Shape;1560;p106"/>
          <p:cNvPicPr preferRelativeResize="0"/>
          <p:nvPr/>
        </p:nvPicPr>
        <p:blipFill>
          <a:blip r:embed="rId3">
            <a:alphaModFix/>
          </a:blip>
          <a:stretch>
            <a:fillRect/>
          </a:stretch>
        </p:blipFill>
        <p:spPr>
          <a:xfrm>
            <a:off x="152150" y="3389600"/>
            <a:ext cx="24073351" cy="6716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pic>
        <p:nvPicPr>
          <p:cNvPr id="1565" name="Google Shape;1565;p10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66" name="Google Shape;1566;p10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67" name="Google Shape;1567;p10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68" name="Google Shape;1568;p10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0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74" name="Google Shape;1574;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5" name="Google Shape;1575;p108"/>
          <p:cNvSpPr txBox="1"/>
          <p:nvPr>
            <p:ph idx="3" type="body"/>
          </p:nvPr>
        </p:nvSpPr>
        <p:spPr>
          <a:xfrm>
            <a:off x="717350" y="22028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The percentage of events with a high severity flag went from 6.9% to 20.2%</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ratio of failed action to successful ones surprisingly decreased from 0.03 on the 24 to 0.0158 on the 25 (Day of the Attack)</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number of events in general on the 25 did increase by 1189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81" name="Google Shape;1581;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2" name="Google Shape;1582;p10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Alert for failed windows activities was set for 15 in an hour, this would trigger at 8 am on the 25th with 70 failed activities</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Alert for successful logins was set for 40, this alert would trigger at 11:00 am when there were 392 successful logins</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Alert for deleted user accounts was set for 40, </a:t>
            </a:r>
            <a:r>
              <a:rPr lang="en-US" sz="4400">
                <a:solidFill>
                  <a:schemeClr val="dk1"/>
                </a:solidFill>
              </a:rPr>
              <a:t>this alert would not have been triggered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11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88" name="Google Shape;1588;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9" name="Google Shape;1589;p11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There was a spike in events where an </a:t>
            </a:r>
            <a:r>
              <a:rPr lang="en-US" sz="4400">
                <a:solidFill>
                  <a:schemeClr val="dk1"/>
                </a:solidFill>
              </a:rPr>
              <a:t>attempt</a:t>
            </a:r>
            <a:r>
              <a:rPr lang="en-US" sz="4400">
                <a:solidFill>
                  <a:schemeClr val="dk1"/>
                </a:solidFill>
              </a:rPr>
              <a:t> was made to lock a user account from 12:00 am to 3:00 am on the 25th</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suspicious</a:t>
            </a:r>
            <a:r>
              <a:rPr lang="en-US" sz="4400">
                <a:solidFill>
                  <a:schemeClr val="dk1"/>
                </a:solidFill>
              </a:rPr>
              <a:t> </a:t>
            </a:r>
            <a:r>
              <a:rPr lang="en-US" sz="4400">
                <a:solidFill>
                  <a:schemeClr val="dk1"/>
                </a:solidFill>
              </a:rPr>
              <a:t>amount</a:t>
            </a:r>
            <a:r>
              <a:rPr lang="en-US" sz="4400">
                <a:solidFill>
                  <a:schemeClr val="dk1"/>
                </a:solidFill>
              </a:rPr>
              <a:t> of attempts to reset account passwords were made from 8:00 am to 11:00 am on the 25th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suspiciously high user activity was reported from user_a, user_k, and user_j</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 The timecharts for users activities and windows </a:t>
            </a:r>
            <a:r>
              <a:rPr lang="en-US" sz="4400">
                <a:solidFill>
                  <a:schemeClr val="dk1"/>
                </a:solidFill>
              </a:rPr>
              <a:t>activities</a:t>
            </a:r>
            <a:r>
              <a:rPr lang="en-US" sz="4400">
                <a:solidFill>
                  <a:schemeClr val="dk1"/>
                </a:solidFill>
              </a:rPr>
              <a:t> line up to show that user_a was locking account, user_k was </a:t>
            </a:r>
            <a:r>
              <a:rPr lang="en-US" sz="4400">
                <a:solidFill>
                  <a:schemeClr val="dk1"/>
                </a:solidFill>
              </a:rPr>
              <a:t>attempting</a:t>
            </a:r>
            <a:r>
              <a:rPr lang="en-US" sz="4400">
                <a:solidFill>
                  <a:schemeClr val="dk1"/>
                </a:solidFill>
              </a:rPr>
              <a:t> to reset account passwords, and user_j was logging in to user accounts at a </a:t>
            </a:r>
            <a:r>
              <a:rPr lang="en-US" sz="4400">
                <a:solidFill>
                  <a:schemeClr val="dk1"/>
                </a:solidFill>
              </a:rPr>
              <a:t>suspicious</a:t>
            </a:r>
            <a:r>
              <a:rPr lang="en-US" sz="4400">
                <a:solidFill>
                  <a:schemeClr val="dk1"/>
                </a:solidFill>
              </a:rPr>
              <a:t> rate. </a:t>
            </a:r>
            <a:endParaRPr sz="44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11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Dashboard Screenshots 24th</a:t>
            </a:r>
            <a:endParaRPr/>
          </a:p>
        </p:txBody>
      </p:sp>
      <p:sp>
        <p:nvSpPr>
          <p:cNvPr id="1596" name="Google Shape;1596;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597" name="Google Shape;1597;p111"/>
          <p:cNvPicPr preferRelativeResize="0"/>
          <p:nvPr/>
        </p:nvPicPr>
        <p:blipFill>
          <a:blip r:embed="rId3">
            <a:alphaModFix/>
          </a:blip>
          <a:stretch>
            <a:fillRect/>
          </a:stretch>
        </p:blipFill>
        <p:spPr>
          <a:xfrm>
            <a:off x="295350" y="2635100"/>
            <a:ext cx="23786799" cy="10079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id="1335" name="Google Shape;1335;p8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36" name="Google Shape;1336;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37" name="Google Shape;1337;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38" name="Google Shape;1338;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11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Windows DashBoard Day of Attack</a:t>
            </a:r>
            <a:endParaRPr/>
          </a:p>
        </p:txBody>
      </p:sp>
      <p:sp>
        <p:nvSpPr>
          <p:cNvPr id="1604" name="Google Shape;1604;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05" name="Google Shape;1605;p112"/>
          <p:cNvPicPr preferRelativeResize="0"/>
          <p:nvPr/>
        </p:nvPicPr>
        <p:blipFill>
          <a:blip r:embed="rId3">
            <a:alphaModFix/>
          </a:blip>
          <a:stretch>
            <a:fillRect/>
          </a:stretch>
        </p:blipFill>
        <p:spPr>
          <a:xfrm>
            <a:off x="0" y="2076450"/>
            <a:ext cx="23851202" cy="1017547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11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a:t>
            </a:r>
            <a:endParaRPr/>
          </a:p>
        </p:txBody>
      </p:sp>
      <p:sp>
        <p:nvSpPr>
          <p:cNvPr id="1611" name="Google Shape;1611;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12" name="Google Shape;1612;p113"/>
          <p:cNvPicPr preferRelativeResize="0"/>
          <p:nvPr/>
        </p:nvPicPr>
        <p:blipFill>
          <a:blip r:embed="rId3">
            <a:alphaModFix/>
          </a:blip>
          <a:stretch>
            <a:fillRect/>
          </a:stretch>
        </p:blipFill>
        <p:spPr>
          <a:xfrm>
            <a:off x="1520825" y="6719975"/>
            <a:ext cx="21335998" cy="6515100"/>
          </a:xfrm>
          <a:prstGeom prst="rect">
            <a:avLst/>
          </a:prstGeom>
          <a:noFill/>
          <a:ln>
            <a:noFill/>
          </a:ln>
        </p:spPr>
      </p:pic>
      <p:pic>
        <p:nvPicPr>
          <p:cNvPr id="1613" name="Google Shape;1613;p113"/>
          <p:cNvPicPr preferRelativeResize="0"/>
          <p:nvPr/>
        </p:nvPicPr>
        <p:blipFill>
          <a:blip r:embed="rId4">
            <a:alphaModFix/>
          </a:blip>
          <a:stretch>
            <a:fillRect/>
          </a:stretch>
        </p:blipFill>
        <p:spPr>
          <a:xfrm>
            <a:off x="1520825" y="1904125"/>
            <a:ext cx="21335998" cy="4815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11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 (Reports)</a:t>
            </a:r>
            <a:endParaRPr/>
          </a:p>
        </p:txBody>
      </p:sp>
      <p:sp>
        <p:nvSpPr>
          <p:cNvPr id="1619" name="Google Shape;1619;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20" name="Google Shape;1620;p114"/>
          <p:cNvSpPr txBox="1"/>
          <p:nvPr>
            <p:ph idx="3" type="body"/>
          </p:nvPr>
        </p:nvSpPr>
        <p:spPr>
          <a:xfrm>
            <a:off x="717350" y="2194375"/>
            <a:ext cx="22942800" cy="9866700"/>
          </a:xfrm>
          <a:prstGeom prst="rect">
            <a:avLst/>
          </a:prstGeom>
        </p:spPr>
        <p:txBody>
          <a:bodyPr anchorCtr="0" anchor="t" bIns="2437975" lIns="1219000" spcFirstLastPara="1" rIns="1219000" wrap="square" tIns="0">
            <a:noAutofit/>
          </a:bodyPr>
          <a:lstStyle/>
          <a:p>
            <a:pPr indent="-508000" lvl="0" marL="914400" rtl="0" algn="l">
              <a:lnSpc>
                <a:spcPct val="150000"/>
              </a:lnSpc>
              <a:spcBef>
                <a:spcPts val="0"/>
              </a:spcBef>
              <a:spcAft>
                <a:spcPts val="0"/>
              </a:spcAft>
              <a:buClr>
                <a:schemeClr val="dk1"/>
              </a:buClr>
              <a:buSzPts val="4400"/>
              <a:buChar char="●"/>
            </a:pPr>
            <a:r>
              <a:rPr lang="en-US" sz="4400">
                <a:solidFill>
                  <a:schemeClr val="dk1"/>
                </a:solidFill>
              </a:rPr>
              <a:t>Post requests (ex: logging onto a website, making a comment, uploading a document) increased from 1% of HTTP methods used to 29.4%.</a:t>
            </a:r>
            <a:endParaRPr sz="4400">
              <a:solidFill>
                <a:schemeClr val="dk1"/>
              </a:solidFill>
            </a:endParaRPr>
          </a:p>
          <a:p>
            <a:pPr indent="-508000" lvl="0" marL="914400" rtl="0" algn="l">
              <a:lnSpc>
                <a:spcPct val="150000"/>
              </a:lnSpc>
              <a:spcBef>
                <a:spcPts val="1000"/>
              </a:spcBef>
              <a:spcAft>
                <a:spcPts val="0"/>
              </a:spcAft>
              <a:buClr>
                <a:schemeClr val="dk1"/>
              </a:buClr>
              <a:buSzPts val="4400"/>
              <a:buChar char="●"/>
            </a:pPr>
            <a:r>
              <a:rPr lang="en-US" sz="4400">
                <a:solidFill>
                  <a:schemeClr val="dk1"/>
                </a:solidFill>
              </a:rPr>
              <a:t>404 response codes increased from 2.1% of requests to 15% of requests.</a:t>
            </a:r>
            <a:endParaRPr sz="4400">
              <a:solidFill>
                <a:schemeClr val="dk1"/>
              </a:solidFill>
            </a:endParaRPr>
          </a:p>
          <a:p>
            <a:pPr indent="-508000" lvl="0" marL="914400" rtl="0" algn="l">
              <a:lnSpc>
                <a:spcPct val="150000"/>
              </a:lnSpc>
              <a:spcBef>
                <a:spcPts val="1000"/>
              </a:spcBef>
              <a:spcAft>
                <a:spcPts val="0"/>
              </a:spcAft>
              <a:buClr>
                <a:schemeClr val="dk1"/>
              </a:buClr>
              <a:buSzPts val="4400"/>
              <a:buChar char="●"/>
            </a:pPr>
            <a:r>
              <a:rPr lang="en-US" sz="4400">
                <a:solidFill>
                  <a:schemeClr val="dk1"/>
                </a:solidFill>
              </a:rPr>
              <a:t>304 responses went down from 4.45% to 0.8%</a:t>
            </a:r>
            <a:endParaRPr sz="4400">
              <a:solidFill>
                <a:schemeClr val="dk1"/>
              </a:solidFill>
            </a:endParaRPr>
          </a:p>
          <a:p>
            <a:pPr indent="-508000" lvl="0" marL="914400" rtl="0" algn="l">
              <a:lnSpc>
                <a:spcPct val="150000"/>
              </a:lnSpc>
              <a:spcBef>
                <a:spcPts val="1000"/>
              </a:spcBef>
              <a:spcAft>
                <a:spcPts val="0"/>
              </a:spcAft>
              <a:buClr>
                <a:schemeClr val="dk1"/>
              </a:buClr>
              <a:buSzPts val="4400"/>
              <a:buChar char="●"/>
            </a:pPr>
            <a:r>
              <a:rPr lang="en-US" sz="4400">
                <a:solidFill>
                  <a:schemeClr val="dk1"/>
                </a:solidFill>
              </a:rPr>
              <a:t>There was no significant difference in the referrer domains used.</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11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 (Alerts)</a:t>
            </a:r>
            <a:endParaRPr/>
          </a:p>
        </p:txBody>
      </p:sp>
      <p:sp>
        <p:nvSpPr>
          <p:cNvPr id="1626" name="Google Shape;1626;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27" name="Google Shape;1627;p11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457200" rtl="0" algn="l">
              <a:lnSpc>
                <a:spcPct val="150000"/>
              </a:lnSpc>
              <a:spcBef>
                <a:spcPts val="0"/>
              </a:spcBef>
              <a:spcAft>
                <a:spcPts val="0"/>
              </a:spcAft>
              <a:buClr>
                <a:schemeClr val="dk1"/>
              </a:buClr>
              <a:buSzPts val="4400"/>
              <a:buChar char="●"/>
            </a:pPr>
            <a:r>
              <a:rPr lang="en-US" sz="4400">
                <a:solidFill>
                  <a:schemeClr val="dk1"/>
                </a:solidFill>
              </a:rPr>
              <a:t>There was a suspicious spike in international traffic around 8:00PM that would’ve set off our alert. There is no need to change the threshold since activity for the rest of the day was within the established baseline.</a:t>
            </a:r>
            <a:endParaRPr sz="4400">
              <a:solidFill>
                <a:schemeClr val="dk1"/>
              </a:solidFill>
            </a:endParaRPr>
          </a:p>
          <a:p>
            <a:pPr indent="-508000" lvl="0" marL="457200" rtl="0" algn="l">
              <a:lnSpc>
                <a:spcPct val="150000"/>
              </a:lnSpc>
              <a:spcBef>
                <a:spcPts val="0"/>
              </a:spcBef>
              <a:spcAft>
                <a:spcPts val="0"/>
              </a:spcAft>
              <a:buClr>
                <a:schemeClr val="dk1"/>
              </a:buClr>
              <a:buSzPts val="4400"/>
              <a:buChar char="●"/>
            </a:pPr>
            <a:r>
              <a:rPr lang="en-US" sz="4400">
                <a:solidFill>
                  <a:schemeClr val="dk1"/>
                </a:solidFill>
              </a:rPr>
              <a:t>Also at 8:00PM HTTP POST request activity spiked to 1,296 requests in an hour. There is no need to change the threshold of 10 </a:t>
            </a:r>
            <a:r>
              <a:rPr lang="en-US" sz="4400">
                <a:solidFill>
                  <a:schemeClr val="dk1"/>
                </a:solidFill>
              </a:rPr>
              <a:t>requests</a:t>
            </a:r>
            <a:r>
              <a:rPr lang="en-US" sz="4400">
                <a:solidFill>
                  <a:schemeClr val="dk1"/>
                </a:solidFill>
              </a:rPr>
              <a:t> in an hour as the activity for the rest of the day was within the set baseline of 0-8 requests an hour.</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11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 (Dashboards)</a:t>
            </a:r>
            <a:endParaRPr/>
          </a:p>
        </p:txBody>
      </p:sp>
      <p:sp>
        <p:nvSpPr>
          <p:cNvPr id="1633" name="Google Shape;1633;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34" name="Google Shape;1634;p116"/>
          <p:cNvSpPr txBox="1"/>
          <p:nvPr>
            <p:ph idx="3" type="body"/>
          </p:nvPr>
        </p:nvSpPr>
        <p:spPr>
          <a:xfrm>
            <a:off x="717350" y="1924650"/>
            <a:ext cx="22942800" cy="9866700"/>
          </a:xfrm>
          <a:prstGeom prst="rect">
            <a:avLst/>
          </a:prstGeom>
        </p:spPr>
        <p:txBody>
          <a:bodyPr anchorCtr="0" anchor="t" bIns="2437975" lIns="1219000" spcFirstLastPara="1" rIns="1219000" wrap="square" tIns="0">
            <a:noAutofit/>
          </a:bodyPr>
          <a:lstStyle/>
          <a:p>
            <a:pPr indent="-508000" lvl="0" marL="914400" rtl="0" algn="l">
              <a:lnSpc>
                <a:spcPct val="150000"/>
              </a:lnSpc>
              <a:spcBef>
                <a:spcPts val="0"/>
              </a:spcBef>
              <a:spcAft>
                <a:spcPts val="0"/>
              </a:spcAft>
              <a:buClr>
                <a:schemeClr val="dk1"/>
              </a:buClr>
              <a:buSzPts val="4400"/>
              <a:buChar char="●"/>
            </a:pPr>
            <a:r>
              <a:rPr lang="en-US" sz="4400">
                <a:solidFill>
                  <a:schemeClr val="dk1"/>
                </a:solidFill>
              </a:rPr>
              <a:t>The number of GET requests to the server spikes at 6:00PM with a total of 729 requests. </a:t>
            </a:r>
            <a:r>
              <a:rPr lang="en-US" sz="4400">
                <a:solidFill>
                  <a:schemeClr val="dk1"/>
                </a:solidFill>
              </a:rPr>
              <a:t>The GET requests at 5:00PM and 7:00PM were below the established threshold. </a:t>
            </a:r>
            <a:r>
              <a:rPr lang="en-US" sz="4400">
                <a:solidFill>
                  <a:schemeClr val="dk1"/>
                </a:solidFill>
              </a:rPr>
              <a:t>The number of POST requests spikes at 8:00PM with a total of 1296 requests. The POST requests at 7:00PM and 9:00PM are below the established threshold.</a:t>
            </a:r>
            <a:endParaRPr sz="4400">
              <a:solidFill>
                <a:schemeClr val="dk1"/>
              </a:solidFill>
            </a:endParaRPr>
          </a:p>
          <a:p>
            <a:pPr indent="-508000" lvl="0" marL="914400" rtl="0" algn="l">
              <a:lnSpc>
                <a:spcPct val="150000"/>
              </a:lnSpc>
              <a:spcBef>
                <a:spcPts val="1000"/>
              </a:spcBef>
              <a:spcAft>
                <a:spcPts val="0"/>
              </a:spcAft>
              <a:buClr>
                <a:schemeClr val="dk1"/>
              </a:buClr>
              <a:buSzPts val="4400"/>
              <a:buChar char="●"/>
            </a:pPr>
            <a:r>
              <a:rPr lang="en-US" sz="4400">
                <a:solidFill>
                  <a:schemeClr val="dk1"/>
                </a:solidFill>
              </a:rPr>
              <a:t>Activity within Ukraine spikes on the day of the attack, mostly in the cities of Kiev and Kharkiv. Activity from Kiev spikes from 30 to 439. In Kharkiv it spikes from 35 to 432.</a:t>
            </a:r>
            <a:endParaRPr sz="4400">
              <a:solidFill>
                <a:schemeClr val="dk1"/>
              </a:solidFill>
            </a:endParaRPr>
          </a:p>
          <a:p>
            <a:pPr indent="-508000" lvl="0" marL="914400" rtl="0" algn="l">
              <a:lnSpc>
                <a:spcPct val="150000"/>
              </a:lnSpc>
              <a:spcBef>
                <a:spcPts val="1000"/>
              </a:spcBef>
              <a:spcAft>
                <a:spcPts val="0"/>
              </a:spcAft>
              <a:buClr>
                <a:schemeClr val="dk1"/>
              </a:buClr>
              <a:buSzPts val="4400"/>
              <a:buChar char="●"/>
            </a:pPr>
            <a:r>
              <a:rPr lang="en-US" sz="4400">
                <a:solidFill>
                  <a:schemeClr val="dk1"/>
                </a:solidFill>
              </a:rPr>
              <a:t>Based off this information it can be inferred that attackers from Ukraine attempted a brute force attack on the website between the hours of 7:00 and 9:00PM.</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11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a:t>
            </a:r>
            <a:endParaRPr/>
          </a:p>
        </p:txBody>
      </p:sp>
      <p:sp>
        <p:nvSpPr>
          <p:cNvPr id="1640" name="Google Shape;1640;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41" name="Google Shape;1641;p117"/>
          <p:cNvPicPr preferRelativeResize="0"/>
          <p:nvPr/>
        </p:nvPicPr>
        <p:blipFill>
          <a:blip r:embed="rId3">
            <a:alphaModFix/>
          </a:blip>
          <a:stretch>
            <a:fillRect/>
          </a:stretch>
        </p:blipFill>
        <p:spPr>
          <a:xfrm>
            <a:off x="719475" y="2046975"/>
            <a:ext cx="19990373" cy="3767700"/>
          </a:xfrm>
          <a:prstGeom prst="rect">
            <a:avLst/>
          </a:prstGeom>
          <a:noFill/>
          <a:ln>
            <a:noFill/>
          </a:ln>
        </p:spPr>
      </p:pic>
      <p:pic>
        <p:nvPicPr>
          <p:cNvPr id="1642" name="Google Shape;1642;p117"/>
          <p:cNvPicPr preferRelativeResize="0"/>
          <p:nvPr/>
        </p:nvPicPr>
        <p:blipFill>
          <a:blip r:embed="rId4">
            <a:alphaModFix/>
          </a:blip>
          <a:stretch>
            <a:fillRect/>
          </a:stretch>
        </p:blipFill>
        <p:spPr>
          <a:xfrm>
            <a:off x="719475" y="5814675"/>
            <a:ext cx="14461450" cy="4164100"/>
          </a:xfrm>
          <a:prstGeom prst="rect">
            <a:avLst/>
          </a:prstGeom>
          <a:noFill/>
          <a:ln>
            <a:noFill/>
          </a:ln>
        </p:spPr>
      </p:pic>
      <p:pic>
        <p:nvPicPr>
          <p:cNvPr id="1643" name="Google Shape;1643;p117"/>
          <p:cNvPicPr preferRelativeResize="0"/>
          <p:nvPr/>
        </p:nvPicPr>
        <p:blipFill>
          <a:blip r:embed="rId5">
            <a:alphaModFix/>
          </a:blip>
          <a:stretch>
            <a:fillRect/>
          </a:stretch>
        </p:blipFill>
        <p:spPr>
          <a:xfrm>
            <a:off x="719475" y="9978775"/>
            <a:ext cx="13032575" cy="31736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11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Screenshots of Attack Logs</a:t>
            </a:r>
            <a:endParaRPr/>
          </a:p>
        </p:txBody>
      </p:sp>
      <p:sp>
        <p:nvSpPr>
          <p:cNvPr id="1650" name="Google Shape;1650;p118"/>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651" name="Google Shape;1651;p1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52" name="Google Shape;1652;p11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653" name="Google Shape;1653;p118"/>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654" name="Google Shape;1654;p118"/>
          <p:cNvPicPr preferRelativeResize="0"/>
          <p:nvPr/>
        </p:nvPicPr>
        <p:blipFill>
          <a:blip r:embed="rId3">
            <a:alphaModFix/>
          </a:blip>
          <a:stretch>
            <a:fillRect/>
          </a:stretch>
        </p:blipFill>
        <p:spPr>
          <a:xfrm>
            <a:off x="874725" y="1802600"/>
            <a:ext cx="12959423" cy="6300426"/>
          </a:xfrm>
          <a:prstGeom prst="rect">
            <a:avLst/>
          </a:prstGeom>
          <a:noFill/>
          <a:ln>
            <a:noFill/>
          </a:ln>
        </p:spPr>
      </p:pic>
      <p:pic>
        <p:nvPicPr>
          <p:cNvPr id="1655" name="Google Shape;1655;p118"/>
          <p:cNvPicPr preferRelativeResize="0"/>
          <p:nvPr/>
        </p:nvPicPr>
        <p:blipFill>
          <a:blip r:embed="rId4">
            <a:alphaModFix/>
          </a:blip>
          <a:stretch>
            <a:fillRect/>
          </a:stretch>
        </p:blipFill>
        <p:spPr>
          <a:xfrm>
            <a:off x="874726" y="8103026"/>
            <a:ext cx="17668875" cy="4143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pic>
        <p:nvPicPr>
          <p:cNvPr id="1660" name="Google Shape;1660;p119"/>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661" name="Google Shape;1661;p11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62" name="Google Shape;1662;p119"/>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63" name="Google Shape;1663;p119"/>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12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a:t>
            </a:r>
            <a:endParaRPr/>
          </a:p>
        </p:txBody>
      </p:sp>
      <p:sp>
        <p:nvSpPr>
          <p:cNvPr id="1669" name="Google Shape;1669;p1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70" name="Google Shape;1670;p12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What were your overall findings from the attack that took place?</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914400" rtl="0" algn="l">
              <a:lnSpc>
                <a:spcPct val="115000"/>
              </a:lnSpc>
              <a:spcBef>
                <a:spcPts val="1000"/>
              </a:spcBef>
              <a:spcAft>
                <a:spcPts val="0"/>
              </a:spcAft>
              <a:buNone/>
            </a:pPr>
            <a:r>
              <a:rPr lang="en-US" sz="4400">
                <a:solidFill>
                  <a:schemeClr val="dk1"/>
                </a:solidFill>
              </a:rPr>
              <a:t>It looks like an attack happened with the attack coming from Ukraine.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To protect VSI from future attacks, what future mitigations would you recommend?</a:t>
            </a:r>
            <a:endParaRPr sz="4400">
              <a:solidFill>
                <a:schemeClr val="dk1"/>
              </a:solidFill>
            </a:endParaRPr>
          </a:p>
          <a:p>
            <a:pPr indent="0" lvl="0" marL="0" rtl="0" algn="l">
              <a:lnSpc>
                <a:spcPct val="115000"/>
              </a:lnSpc>
              <a:spcBef>
                <a:spcPts val="1000"/>
              </a:spcBef>
              <a:spcAft>
                <a:spcPts val="1000"/>
              </a:spcAft>
              <a:buNone/>
            </a:pPr>
            <a:r>
              <a:rPr lang="en-US" sz="4400">
                <a:solidFill>
                  <a:schemeClr val="dk1"/>
                </a:solidFill>
              </a:rPr>
              <a:t>Set a limit for failed logins so that it times out for them or temporarily blocking them if they </a:t>
            </a:r>
            <a:r>
              <a:rPr lang="en-US" sz="4400">
                <a:solidFill>
                  <a:schemeClr val="dk1"/>
                </a:solidFill>
              </a:rPr>
              <a:t>continuously</a:t>
            </a:r>
            <a:r>
              <a:rPr lang="en-US" sz="4400">
                <a:solidFill>
                  <a:schemeClr val="dk1"/>
                </a:solidFill>
              </a:rPr>
              <a:t> fail to login.</a:t>
            </a:r>
            <a:endParaRPr sz="4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44" name="Google Shape;1344;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5" name="Google Shape;1345;p86"/>
          <p:cNvSpPr txBox="1"/>
          <p:nvPr>
            <p:ph idx="3" type="body"/>
          </p:nvPr>
        </p:nvSpPr>
        <p:spPr>
          <a:xfrm>
            <a:off x="717350" y="2253400"/>
            <a:ext cx="22942800" cy="9866700"/>
          </a:xfrm>
          <a:prstGeom prst="rect">
            <a:avLst/>
          </a:prstGeom>
        </p:spPr>
        <p:txBody>
          <a:bodyPr anchorCtr="0" anchor="t" bIns="2437975" lIns="1219000" spcFirstLastPara="1" rIns="1219000" wrap="square" tIns="0">
            <a:noAutofit/>
          </a:bodyPr>
          <a:lstStyle/>
          <a:p>
            <a:pPr indent="0" lvl="0" marL="914400" rtl="0" algn="l">
              <a:lnSpc>
                <a:spcPct val="115000"/>
              </a:lnSpc>
              <a:spcBef>
                <a:spcPts val="0"/>
              </a:spcBef>
              <a:spcAft>
                <a:spcPts val="0"/>
              </a:spcAft>
              <a:buNone/>
            </a:pPr>
            <a:r>
              <a:t/>
            </a:r>
            <a:endParaRPr sz="3600">
              <a:solidFill>
                <a:schemeClr val="dk1"/>
              </a:solidFill>
            </a:endParaRPr>
          </a:p>
          <a:p>
            <a:pPr indent="0" lvl="0" marL="914400" rtl="0" algn="l">
              <a:lnSpc>
                <a:spcPct val="115000"/>
              </a:lnSpc>
              <a:spcBef>
                <a:spcPts val="1000"/>
              </a:spcBef>
              <a:spcAft>
                <a:spcPts val="0"/>
              </a:spcAft>
              <a:buNone/>
            </a:pPr>
            <a:r>
              <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Virtual Space Industries (VSI) contracted us as a SOC based on rumors of an attack by the competitor JobeCorp.</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We were given normal conditions for VSI to establish baseline </a:t>
            </a:r>
            <a:r>
              <a:rPr lang="en-US" sz="3600">
                <a:solidFill>
                  <a:schemeClr val="dk1"/>
                </a:solidFill>
              </a:rPr>
              <a:t>activities</a:t>
            </a:r>
            <a:r>
              <a:rPr lang="en-US" sz="3600">
                <a:solidFill>
                  <a:schemeClr val="dk1"/>
                </a:solidFill>
              </a:rPr>
              <a:t> and create thresholds for potential attacks.</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Using the data VSI provided we were able to monitor a cybersecurity attack on their Windows and Apache servers.</a:t>
            </a:r>
            <a:endParaRPr sz="3600">
              <a:solidFill>
                <a:schemeClr val="dk1"/>
              </a:solidFill>
            </a:endParaRPr>
          </a:p>
          <a:p>
            <a:pPr indent="-457200" lvl="0" marL="914400" rtl="0" algn="l">
              <a:lnSpc>
                <a:spcPct val="115000"/>
              </a:lnSpc>
              <a:spcBef>
                <a:spcPts val="1000"/>
              </a:spcBef>
              <a:spcAft>
                <a:spcPts val="1000"/>
              </a:spcAft>
              <a:buClr>
                <a:schemeClr val="dk1"/>
              </a:buClr>
              <a:buSzPts val="3600"/>
              <a:buChar char="●"/>
            </a:pPr>
            <a:r>
              <a:rPr lang="en-US" sz="3600">
                <a:solidFill>
                  <a:schemeClr val="dk1"/>
                </a:solidFill>
              </a:rPr>
              <a:t>We were also given the attack logs which we used to analyze the attack</a:t>
            </a:r>
            <a:endParaRPr sz="3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pic>
        <p:nvPicPr>
          <p:cNvPr id="1350" name="Google Shape;1350;p8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51" name="Google Shape;1351;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52" name="Google Shape;1352;p8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Website Monitoring App</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53" name="Google Shape;1353;p8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8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Website Monitoring</a:t>
            </a:r>
            <a:endParaRPr/>
          </a:p>
        </p:txBody>
      </p:sp>
      <p:sp>
        <p:nvSpPr>
          <p:cNvPr id="1359" name="Google Shape;1359;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0" name="Google Shape;1360;p88"/>
          <p:cNvSpPr txBox="1"/>
          <p:nvPr/>
        </p:nvSpPr>
        <p:spPr>
          <a:xfrm>
            <a:off x="1867350" y="2333050"/>
            <a:ext cx="176349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This app monitors a website (URL inserted into a modular input) to detect downtime and performance problems. The add-on collects relevant data from websites / web applications like response times, server health, and error rates. It has pre-configured dashboards &amp; visualizations for these values.</a:t>
            </a:r>
            <a:endParaRPr sz="3900"/>
          </a:p>
        </p:txBody>
      </p:sp>
      <p:pic>
        <p:nvPicPr>
          <p:cNvPr id="1361" name="Google Shape;1361;p88"/>
          <p:cNvPicPr preferRelativeResize="0"/>
          <p:nvPr/>
        </p:nvPicPr>
        <p:blipFill>
          <a:blip r:embed="rId3">
            <a:alphaModFix/>
          </a:blip>
          <a:stretch>
            <a:fillRect/>
          </a:stretch>
        </p:blipFill>
        <p:spPr>
          <a:xfrm>
            <a:off x="1794800" y="5207925"/>
            <a:ext cx="20788051" cy="73902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Website Monitoring</a:t>
            </a:r>
            <a:endParaRPr/>
          </a:p>
        </p:txBody>
      </p:sp>
      <p:sp>
        <p:nvSpPr>
          <p:cNvPr id="1367" name="Google Shape;1367;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8" name="Google Shape;1368;p89"/>
          <p:cNvSpPr txBox="1"/>
          <p:nvPr/>
        </p:nvSpPr>
        <p:spPr>
          <a:xfrm>
            <a:off x="1867350" y="2333050"/>
            <a:ext cx="176349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Who </a:t>
            </a:r>
            <a:r>
              <a:rPr lang="en-US" sz="3900"/>
              <a:t>benefits from Website Monitoring add-on app</a:t>
            </a:r>
            <a:endParaRPr sz="3900"/>
          </a:p>
          <a:p>
            <a:pPr indent="-476250" lvl="0" marL="457200" rtl="0" algn="l">
              <a:spcBef>
                <a:spcPts val="0"/>
              </a:spcBef>
              <a:spcAft>
                <a:spcPts val="0"/>
              </a:spcAft>
              <a:buSzPts val="3900"/>
              <a:buChar char="●"/>
            </a:pPr>
            <a:r>
              <a:rPr lang="en-US" sz="3900"/>
              <a:t>Business websites, getting performance data on your website or web app is important because you want to make sure your website is healthy and clients are able to access it.</a:t>
            </a:r>
            <a:endParaRPr sz="3900"/>
          </a:p>
          <a:p>
            <a:pPr indent="-476250" lvl="0" marL="457200" rtl="0" algn="l">
              <a:spcBef>
                <a:spcPts val="0"/>
              </a:spcBef>
              <a:spcAft>
                <a:spcPts val="0"/>
              </a:spcAft>
              <a:buSzPts val="3900"/>
              <a:buChar char="●"/>
            </a:pPr>
            <a:r>
              <a:rPr lang="en-US" sz="3900"/>
              <a:t>SLA compliance</a:t>
            </a:r>
            <a:endParaRPr sz="3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Website Monitoring</a:t>
            </a:r>
            <a:endParaRPr/>
          </a:p>
        </p:txBody>
      </p:sp>
      <p:sp>
        <p:nvSpPr>
          <p:cNvPr id="1374" name="Google Shape;1374;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75" name="Google Shape;1375;p90"/>
          <p:cNvSpPr txBox="1"/>
          <p:nvPr/>
        </p:nvSpPr>
        <p:spPr>
          <a:xfrm>
            <a:off x="1867350" y="2333050"/>
            <a:ext cx="176349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We can put inputs into the website </a:t>
            </a:r>
            <a:r>
              <a:rPr lang="en-US" sz="3900"/>
              <a:t>monitoring</a:t>
            </a:r>
            <a:r>
              <a:rPr lang="en-US" sz="3900"/>
              <a:t> add on which has many settings and fields that you can use to track more specifically what data you want to see. Here I used simply the default fields on the splunk url. This add on had many features such as dashboards,</a:t>
            </a:r>
            <a:endParaRPr sz="3900"/>
          </a:p>
        </p:txBody>
      </p:sp>
      <p:pic>
        <p:nvPicPr>
          <p:cNvPr id="1376" name="Google Shape;1376;p90"/>
          <p:cNvPicPr preferRelativeResize="0"/>
          <p:nvPr/>
        </p:nvPicPr>
        <p:blipFill>
          <a:blip r:embed="rId3">
            <a:alphaModFix/>
          </a:blip>
          <a:stretch>
            <a:fillRect/>
          </a:stretch>
        </p:blipFill>
        <p:spPr>
          <a:xfrm>
            <a:off x="1720600" y="5265125"/>
            <a:ext cx="19507200" cy="2886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Logs Analyzed</a:t>
            </a:r>
            <a:endParaRPr/>
          </a:p>
        </p:txBody>
      </p:sp>
      <p:sp>
        <p:nvSpPr>
          <p:cNvPr id="1383" name="Google Shape;1383;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4" name="Google Shape;1384;p9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85" name="Google Shape;1385;p91"/>
          <p:cNvSpPr txBox="1"/>
          <p:nvPr>
            <p:ph idx="3" type="subTitle"/>
          </p:nvPr>
        </p:nvSpPr>
        <p:spPr>
          <a:xfrm>
            <a:off x="424409" y="5695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None/>
            </a:pPr>
            <a:r>
              <a:rPr lang="en-US"/>
              <a:t>Account names</a:t>
            </a:r>
            <a:endParaRPr/>
          </a:p>
          <a:p>
            <a:pPr indent="0" lvl="0" marL="0" rtl="0" algn="l">
              <a:spcBef>
                <a:spcPts val="0"/>
              </a:spcBef>
              <a:spcAft>
                <a:spcPts val="0"/>
              </a:spcAft>
              <a:buNone/>
            </a:pPr>
            <a:r>
              <a:rPr lang="en-US"/>
              <a:t>Account domain</a:t>
            </a:r>
            <a:endParaRPr/>
          </a:p>
          <a:p>
            <a:pPr indent="0" lvl="0" marL="0" rtl="0" algn="l">
              <a:spcBef>
                <a:spcPts val="0"/>
              </a:spcBef>
              <a:spcAft>
                <a:spcPts val="0"/>
              </a:spcAft>
              <a:buNone/>
            </a:pPr>
            <a:r>
              <a:rPr lang="en-US"/>
              <a:t>User account controls</a:t>
            </a:r>
            <a:endParaRPr/>
          </a:p>
          <a:p>
            <a:pPr indent="0" lvl="0" marL="0" rtl="0" algn="l">
              <a:spcBef>
                <a:spcPts val="0"/>
              </a:spcBef>
              <a:spcAft>
                <a:spcPts val="0"/>
              </a:spcAft>
              <a:buNone/>
            </a:pPr>
            <a:r>
              <a:rPr lang="en-US"/>
              <a:t>Privileges</a:t>
            </a:r>
            <a:endParaRPr/>
          </a:p>
          <a:p>
            <a:pPr indent="0" lvl="0" marL="0" rtl="0" algn="l">
              <a:spcBef>
                <a:spcPts val="0"/>
              </a:spcBef>
              <a:spcAft>
                <a:spcPts val="0"/>
              </a:spcAft>
              <a:buNone/>
            </a:pPr>
            <a:r>
              <a:rPr lang="en-US"/>
              <a:t>Password attributes</a:t>
            </a:r>
            <a:endParaRPr/>
          </a:p>
          <a:p>
            <a:pPr indent="0" lvl="0" marL="0" rtl="0" algn="l">
              <a:spcBef>
                <a:spcPts val="0"/>
              </a:spcBef>
              <a:spcAft>
                <a:spcPts val="0"/>
              </a:spcAft>
              <a:buNone/>
            </a:pPr>
            <a:r>
              <a:rPr lang="en-US"/>
              <a:t>Changed attributes</a:t>
            </a:r>
            <a:endParaRPr/>
          </a:p>
          <a:p>
            <a:pPr indent="0" lvl="0" marL="0" rtl="0" algn="l">
              <a:spcBef>
                <a:spcPts val="0"/>
              </a:spcBef>
              <a:spcAft>
                <a:spcPts val="0"/>
              </a:spcAft>
              <a:buNone/>
            </a:pPr>
            <a:r>
              <a:rPr lang="en-US"/>
              <a:t>Log on information</a:t>
            </a:r>
            <a:endParaRPr/>
          </a:p>
          <a:p>
            <a:pPr indent="0" lvl="0" marL="0" rtl="0" algn="l">
              <a:spcBef>
                <a:spcPts val="0"/>
              </a:spcBef>
              <a:spcAft>
                <a:spcPts val="0"/>
              </a:spcAft>
              <a:buNone/>
            </a:pPr>
            <a:r>
              <a:rPr lang="en-US"/>
              <a:t>Security ID</a:t>
            </a:r>
            <a:endParaRPr/>
          </a:p>
          <a:p>
            <a:pPr indent="0" lvl="0" marL="0" rtl="0" algn="l">
              <a:spcBef>
                <a:spcPts val="0"/>
              </a:spcBef>
              <a:spcAft>
                <a:spcPts val="0"/>
              </a:spcAft>
              <a:buNone/>
            </a:pPr>
            <a:r>
              <a:rPr lang="en-US"/>
              <a:t>Process ID and Name</a:t>
            </a:r>
            <a:endParaRPr/>
          </a:p>
          <a:p>
            <a:pPr indent="0" lvl="0" marL="0" rtl="0" algn="l">
              <a:spcBef>
                <a:spcPts val="0"/>
              </a:spcBef>
              <a:spcAft>
                <a:spcPts val="0"/>
              </a:spcAft>
              <a:buNone/>
            </a:pPr>
            <a:r>
              <a:rPr lang="en-US"/>
              <a:t>Service Request Information</a:t>
            </a:r>
            <a:endParaRPr/>
          </a:p>
          <a:p>
            <a:pPr indent="0" lvl="0" marL="0" rtl="0" algn="l">
              <a:spcBef>
                <a:spcPts val="0"/>
              </a:spcBef>
              <a:spcAft>
                <a:spcPts val="0"/>
              </a:spcAft>
              <a:buNone/>
            </a:pPr>
            <a:r>
              <a:rPr lang="en-US"/>
              <a:t>Service Name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86" name="Google Shape;1386;p91"/>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387" name="Google Shape;1387;p91"/>
          <p:cNvSpPr txBox="1"/>
          <p:nvPr>
            <p:ph idx="5" type="subTitle"/>
          </p:nvPr>
        </p:nvSpPr>
        <p:spPr>
          <a:xfrm>
            <a:off x="11908365" y="5701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		HTTP status code</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HTTP request type</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IP address of device making request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Date and time of request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Size of response in bytes</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URL of page linked to request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Browser </a:t>
            </a:r>
            <a:r>
              <a:rPr lang="en-US">
                <a:solidFill>
                  <a:schemeClr val="dk1"/>
                </a:solidFill>
              </a:rPr>
              <a:t>information</a:t>
            </a:r>
            <a:r>
              <a:rPr lang="en-US">
                <a:solidFill>
                  <a:schemeClr val="dk1"/>
                </a:solidFill>
              </a:rPr>
              <a:t> of user</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a:t>
            </a:r>
            <a:endParaRPr>
              <a:solidFill>
                <a:schemeClr val="dk1"/>
              </a:solidFill>
            </a:endParaRPr>
          </a:p>
        </p:txBody>
      </p:sp>
      <p:sp>
        <p:nvSpPr>
          <p:cNvPr id="1388" name="Google Shape;1388;p91"/>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389" name="Google Shape;1389;p91"/>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390" name="Google Shape;1390;p91"/>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